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embeddedFontLst>
    <p:embeddedFont>
      <p:font typeface="Proxima Nova"/>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ProximaNova-regular.fntdata"/><Relationship Id="rId14" Type="http://schemas.openxmlformats.org/officeDocument/2006/relationships/slide" Target="slides/slide10.xml"/><Relationship Id="rId17" Type="http://schemas.openxmlformats.org/officeDocument/2006/relationships/font" Target="fonts/ProximaNova-italic.fntdata"/><Relationship Id="rId16" Type="http://schemas.openxmlformats.org/officeDocument/2006/relationships/font" Target="fonts/ProximaNova-bold.fntdata"/><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ProximaNova-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 name="Shape 57"/>
        <p:cNvGrpSpPr/>
        <p:nvPr/>
      </p:nvGrpSpPr>
      <p:grpSpPr>
        <a:xfrm>
          <a:off x="0" y="0"/>
          <a:ext cx="0" cy="0"/>
          <a:chOff x="0" y="0"/>
          <a:chExt cx="0" cy="0"/>
        </a:xfrm>
      </p:grpSpPr>
      <p:sp>
        <p:nvSpPr>
          <p:cNvPr id="58" name="Shape 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 name="Shape 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Shape 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 name="Shape 69"/>
        <p:cNvGrpSpPr/>
        <p:nvPr/>
      </p:nvGrpSpPr>
      <p:grpSpPr>
        <a:xfrm>
          <a:off x="0" y="0"/>
          <a:ext cx="0" cy="0"/>
          <a:chOff x="0" y="0"/>
          <a:chExt cx="0" cy="0"/>
        </a:xfrm>
      </p:grpSpPr>
      <p:sp>
        <p:nvSpPr>
          <p:cNvPr id="70" name="Shape 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 name="Shape 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Shape 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Shape 1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25"/>
            <a:ext cx="4572000" cy="5143500"/>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dk1"/>
              </a:buClr>
              <a:defRPr>
                <a:solidFill>
                  <a:schemeClr val="dk1"/>
                </a:solidFill>
              </a:defRPr>
            </a:lvl1pPr>
            <a:lvl2pPr lvl="1">
              <a:spcBef>
                <a:spcPts val="0"/>
              </a:spcBef>
              <a:buClr>
                <a:schemeClr val="dk1"/>
              </a:buClr>
              <a:defRPr>
                <a:solidFill>
                  <a:schemeClr val="dk1"/>
                </a:solidFill>
              </a:defRPr>
            </a:lvl2pPr>
            <a:lvl3pPr lvl="2">
              <a:spcBef>
                <a:spcPts val="0"/>
              </a:spcBef>
              <a:buClr>
                <a:schemeClr val="dk1"/>
              </a:buClr>
              <a:defRPr>
                <a:solidFill>
                  <a:schemeClr val="dk1"/>
                </a:solidFill>
              </a:defRPr>
            </a:lvl3pPr>
            <a:lvl4pPr lvl="3">
              <a:spcBef>
                <a:spcPts val="0"/>
              </a:spcBef>
              <a:buClr>
                <a:schemeClr val="dk1"/>
              </a:buClr>
              <a:defRPr>
                <a:solidFill>
                  <a:schemeClr val="dk1"/>
                </a:solidFill>
              </a:defRPr>
            </a:lvl4pPr>
            <a:lvl5pPr lvl="4">
              <a:spcBef>
                <a:spcPts val="0"/>
              </a:spcBef>
              <a:buClr>
                <a:schemeClr val="dk1"/>
              </a:buClr>
              <a:defRPr>
                <a:solidFill>
                  <a:schemeClr val="dk1"/>
                </a:solidFill>
              </a:defRPr>
            </a:lvl5pPr>
            <a:lvl6pPr lvl="5">
              <a:spcBef>
                <a:spcPts val="0"/>
              </a:spcBef>
              <a:buClr>
                <a:schemeClr val="dk1"/>
              </a:buClr>
              <a:defRPr>
                <a:solidFill>
                  <a:schemeClr val="dk1"/>
                </a:solidFill>
              </a:defRPr>
            </a:lvl6pPr>
            <a:lvl7pPr lvl="6">
              <a:spcBef>
                <a:spcPts val="0"/>
              </a:spcBef>
              <a:buClr>
                <a:schemeClr val="dk1"/>
              </a:buClr>
              <a:defRPr>
                <a:solidFill>
                  <a:schemeClr val="dk1"/>
                </a:solidFill>
              </a:defRPr>
            </a:lvl7pPr>
            <a:lvl8pPr lvl="7">
              <a:spcBef>
                <a:spcPts val="0"/>
              </a:spcBef>
              <a:buClr>
                <a:schemeClr val="dk1"/>
              </a:buClr>
              <a:defRPr>
                <a:solidFill>
                  <a:schemeClr val="dk1"/>
                </a:solidFill>
              </a:defRPr>
            </a:lvl8pPr>
            <a:lvl9pPr lvl="8">
              <a:spcBef>
                <a:spcPts val="0"/>
              </a:spcBef>
              <a:buClr>
                <a:schemeClr val="dk1"/>
              </a:buClr>
              <a:defRPr>
                <a:solidFill>
                  <a:schemeClr val="dk1"/>
                </a:solidFill>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lt2"/>
              </a:buClr>
              <a:buSzPct val="100000"/>
              <a:defRPr sz="1800">
                <a:solidFill>
                  <a:schemeClr val="lt2"/>
                </a:solidFill>
              </a:defRPr>
            </a:lvl1pPr>
            <a:lvl2pPr lvl="1">
              <a:lnSpc>
                <a:spcPct val="115000"/>
              </a:lnSpc>
              <a:spcBef>
                <a:spcPts val="0"/>
              </a:spcBef>
              <a:spcAft>
                <a:spcPts val="1600"/>
              </a:spcAft>
              <a:buClr>
                <a:schemeClr val="lt2"/>
              </a:buClr>
              <a:defRPr>
                <a:solidFill>
                  <a:schemeClr val="lt2"/>
                </a:solidFill>
              </a:defRPr>
            </a:lvl2pPr>
            <a:lvl3pPr lvl="2">
              <a:lnSpc>
                <a:spcPct val="115000"/>
              </a:lnSpc>
              <a:spcBef>
                <a:spcPts val="0"/>
              </a:spcBef>
              <a:spcAft>
                <a:spcPts val="1600"/>
              </a:spcAft>
              <a:buClr>
                <a:schemeClr val="lt2"/>
              </a:buClr>
              <a:defRPr>
                <a:solidFill>
                  <a:schemeClr val="lt2"/>
                </a:solidFill>
              </a:defRPr>
            </a:lvl3pPr>
            <a:lvl4pPr lvl="3">
              <a:lnSpc>
                <a:spcPct val="115000"/>
              </a:lnSpc>
              <a:spcBef>
                <a:spcPts val="0"/>
              </a:spcBef>
              <a:spcAft>
                <a:spcPts val="1600"/>
              </a:spcAft>
              <a:buClr>
                <a:schemeClr val="lt2"/>
              </a:buClr>
              <a:defRPr>
                <a:solidFill>
                  <a:schemeClr val="lt2"/>
                </a:solidFill>
              </a:defRPr>
            </a:lvl4pPr>
            <a:lvl5pPr lvl="4">
              <a:lnSpc>
                <a:spcPct val="115000"/>
              </a:lnSpc>
              <a:spcBef>
                <a:spcPts val="0"/>
              </a:spcBef>
              <a:spcAft>
                <a:spcPts val="1600"/>
              </a:spcAft>
              <a:buClr>
                <a:schemeClr val="lt2"/>
              </a:buClr>
              <a:defRPr>
                <a:solidFill>
                  <a:schemeClr val="lt2"/>
                </a:solidFill>
              </a:defRPr>
            </a:lvl5pPr>
            <a:lvl6pPr lvl="5">
              <a:lnSpc>
                <a:spcPct val="115000"/>
              </a:lnSpc>
              <a:spcBef>
                <a:spcPts val="0"/>
              </a:spcBef>
              <a:spcAft>
                <a:spcPts val="1600"/>
              </a:spcAft>
              <a:buClr>
                <a:schemeClr val="lt2"/>
              </a:buClr>
              <a:defRPr>
                <a:solidFill>
                  <a:schemeClr val="lt2"/>
                </a:solidFill>
              </a:defRPr>
            </a:lvl6pPr>
            <a:lvl7pPr lvl="6">
              <a:lnSpc>
                <a:spcPct val="115000"/>
              </a:lnSpc>
              <a:spcBef>
                <a:spcPts val="0"/>
              </a:spcBef>
              <a:spcAft>
                <a:spcPts val="1600"/>
              </a:spcAft>
              <a:buClr>
                <a:schemeClr val="lt2"/>
              </a:buClr>
              <a:defRPr>
                <a:solidFill>
                  <a:schemeClr val="lt2"/>
                </a:solidFill>
              </a:defRPr>
            </a:lvl7pPr>
            <a:lvl8pPr lvl="7">
              <a:lnSpc>
                <a:spcPct val="115000"/>
              </a:lnSpc>
              <a:spcBef>
                <a:spcPts val="0"/>
              </a:spcBef>
              <a:spcAft>
                <a:spcPts val="1600"/>
              </a:spcAft>
              <a:buClr>
                <a:schemeClr val="lt2"/>
              </a:buClr>
              <a:defRPr>
                <a:solidFill>
                  <a:schemeClr val="lt2"/>
                </a:solidFill>
              </a:defRPr>
            </a:lvl8pPr>
            <a:lvl9pPr lvl="8">
              <a:lnSpc>
                <a:spcPct val="115000"/>
              </a:lnSpc>
              <a:spcBef>
                <a:spcPts val="0"/>
              </a:spcBef>
              <a:spcAft>
                <a:spcPts val="1600"/>
              </a:spcAft>
              <a:buClr>
                <a:schemeClr val="lt2"/>
              </a:buClr>
              <a:defRPr>
                <a:solidFill>
                  <a:schemeClr val="lt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lt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png"/><Relationship Id="rId4" Type="http://schemas.openxmlformats.org/officeDocument/2006/relationships/image" Target="../media/image0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00.png"/><Relationship Id="rId4" Type="http://schemas.openxmlformats.org/officeDocument/2006/relationships/image" Target="../media/image0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818575"/>
            <a:ext cx="8520600" cy="2052600"/>
          </a:xfrm>
          <a:prstGeom prst="rect">
            <a:avLst/>
          </a:prstGeom>
        </p:spPr>
        <p:txBody>
          <a:bodyPr anchorCtr="0" anchor="b" bIns="91425" lIns="91425" rIns="91425" tIns="91425">
            <a:noAutofit/>
          </a:bodyPr>
          <a:lstStyle/>
          <a:p>
            <a:pPr lvl="0">
              <a:spcBef>
                <a:spcPts val="0"/>
              </a:spcBef>
              <a:buNone/>
            </a:pPr>
            <a:r>
              <a:rPr b="1" lang="en" sz="7200">
                <a:solidFill>
                  <a:srgbClr val="3C78D8"/>
                </a:solidFill>
                <a:latin typeface="Proxima Nova"/>
                <a:ea typeface="Proxima Nova"/>
                <a:cs typeface="Proxima Nova"/>
                <a:sym typeface="Proxima Nova"/>
              </a:rPr>
              <a:t>STUDENT</a:t>
            </a:r>
            <a:r>
              <a:rPr b="1" lang="en" sz="7200">
                <a:latin typeface="Proxima Nova"/>
                <a:ea typeface="Proxima Nova"/>
                <a:cs typeface="Proxima Nova"/>
                <a:sym typeface="Proxima Nova"/>
              </a:rPr>
              <a:t> </a:t>
            </a:r>
            <a:r>
              <a:rPr b="1" lang="en" sz="7200">
                <a:solidFill>
                  <a:srgbClr val="FF008D"/>
                </a:solidFill>
                <a:latin typeface="Proxima Nova"/>
                <a:ea typeface="Proxima Nova"/>
                <a:cs typeface="Proxima Nova"/>
                <a:sym typeface="Proxima Nova"/>
              </a:rPr>
              <a:t>MEDIA</a:t>
            </a:r>
            <a:r>
              <a:rPr b="1" lang="en" sz="7200">
                <a:latin typeface="Proxima Nova"/>
                <a:ea typeface="Proxima Nova"/>
                <a:cs typeface="Proxima Nova"/>
                <a:sym typeface="Proxima Nova"/>
              </a:rPr>
              <a:t> AND </a:t>
            </a:r>
            <a:r>
              <a:rPr b="1" lang="en" sz="7200">
                <a:solidFill>
                  <a:srgbClr val="F1C232"/>
                </a:solidFill>
                <a:latin typeface="Proxima Nova"/>
                <a:ea typeface="Proxima Nova"/>
                <a:cs typeface="Proxima Nova"/>
                <a:sym typeface="Proxima Nova"/>
              </a:rPr>
              <a:t>UNIONS</a:t>
            </a:r>
            <a:r>
              <a:rPr b="1" lang="en" sz="7200">
                <a:solidFill>
                  <a:srgbClr val="E69138"/>
                </a:solidFill>
                <a:latin typeface="Proxima Nova"/>
                <a:ea typeface="Proxima Nova"/>
                <a:cs typeface="Proxima Nova"/>
                <a:sym typeface="Proxima Nova"/>
              </a:rPr>
              <a:t> </a:t>
            </a:r>
          </a:p>
        </p:txBody>
      </p:sp>
      <p:pic>
        <p:nvPicPr>
          <p:cNvPr id="55" name="Shape 55"/>
          <p:cNvPicPr preferRelativeResize="0"/>
          <p:nvPr/>
        </p:nvPicPr>
        <p:blipFill>
          <a:blip r:embed="rId3">
            <a:alphaModFix/>
          </a:blip>
          <a:stretch>
            <a:fillRect/>
          </a:stretch>
        </p:blipFill>
        <p:spPr>
          <a:xfrm>
            <a:off x="2509776" y="3254074"/>
            <a:ext cx="1950125" cy="1297450"/>
          </a:xfrm>
          <a:prstGeom prst="rect">
            <a:avLst/>
          </a:prstGeom>
          <a:noFill/>
          <a:ln>
            <a:noFill/>
          </a:ln>
        </p:spPr>
      </p:pic>
      <p:pic>
        <p:nvPicPr>
          <p:cNvPr id="56" name="Shape 56"/>
          <p:cNvPicPr preferRelativeResize="0"/>
          <p:nvPr/>
        </p:nvPicPr>
        <p:blipFill>
          <a:blip r:embed="rId4">
            <a:alphaModFix/>
          </a:blip>
          <a:stretch>
            <a:fillRect/>
          </a:stretch>
        </p:blipFill>
        <p:spPr>
          <a:xfrm>
            <a:off x="5120075" y="3109512"/>
            <a:ext cx="1586572" cy="15865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 name="Shape 60"/>
        <p:cNvGrpSpPr/>
        <p:nvPr/>
      </p:nvGrpSpPr>
      <p:grpSpPr>
        <a:xfrm>
          <a:off x="0" y="0"/>
          <a:ext cx="0" cy="0"/>
          <a:chOff x="0" y="0"/>
          <a:chExt cx="0" cy="0"/>
        </a:xfrm>
      </p:grpSpPr>
      <p:sp>
        <p:nvSpPr>
          <p:cNvPr id="61" name="Shape 6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b="1" lang="en">
                <a:latin typeface="Proxima Nova"/>
                <a:ea typeface="Proxima Nova"/>
                <a:cs typeface="Proxima Nova"/>
                <a:sym typeface="Proxima Nova"/>
              </a:rPr>
              <a:t>MEDIA AND YOU AS A SABBATICAL</a:t>
            </a:r>
          </a:p>
        </p:txBody>
      </p:sp>
      <p:sp>
        <p:nvSpPr>
          <p:cNvPr id="62" name="Shape 62"/>
          <p:cNvSpPr txBox="1"/>
          <p:nvPr>
            <p:ph idx="1" type="body"/>
          </p:nvPr>
        </p:nvSpPr>
        <p:spPr>
          <a:xfrm>
            <a:off x="311700" y="1147005"/>
            <a:ext cx="8520600" cy="3416400"/>
          </a:xfrm>
          <a:prstGeom prst="rect">
            <a:avLst/>
          </a:prstGeom>
        </p:spPr>
        <p:txBody>
          <a:bodyPr anchorCtr="0" anchor="t" bIns="91425" lIns="91425" rIns="91425" tIns="91425">
            <a:noAutofit/>
          </a:bodyPr>
          <a:lstStyle/>
          <a:p>
            <a:pPr indent="-228600" lvl="0" marL="457200" rtl="0">
              <a:spcBef>
                <a:spcPts val="0"/>
              </a:spcBef>
              <a:buChar char="-"/>
            </a:pPr>
            <a:r>
              <a:rPr lang="en"/>
              <a:t>Student media is crucial to </a:t>
            </a:r>
            <a:r>
              <a:rPr b="1" lang="en"/>
              <a:t>democracy </a:t>
            </a:r>
            <a:r>
              <a:rPr lang="en"/>
              <a:t>and </a:t>
            </a:r>
            <a:r>
              <a:rPr b="1" lang="en"/>
              <a:t>accountability</a:t>
            </a:r>
          </a:p>
          <a:p>
            <a:pPr indent="-228600" lvl="0" marL="457200" rtl="0">
              <a:spcBef>
                <a:spcPts val="0"/>
              </a:spcBef>
              <a:buChar char="-"/>
            </a:pPr>
            <a:r>
              <a:rPr lang="en"/>
              <a:t>Led by students → The voice of students</a:t>
            </a:r>
          </a:p>
          <a:p>
            <a:pPr indent="-228600" lvl="0" marL="457200" rtl="0">
              <a:spcBef>
                <a:spcPts val="0"/>
              </a:spcBef>
              <a:buChar char="-"/>
            </a:pPr>
            <a:r>
              <a:rPr lang="en"/>
              <a:t>Aware of different relationship structures </a:t>
            </a:r>
          </a:p>
          <a:p>
            <a:pPr indent="-228600" lvl="0" marL="457200" rtl="0">
              <a:spcBef>
                <a:spcPts val="0"/>
              </a:spcBef>
              <a:buChar char="-"/>
            </a:pPr>
            <a:r>
              <a:rPr lang="en"/>
              <a:t>Media is ultimately there to </a:t>
            </a:r>
            <a:r>
              <a:rPr b="1" lang="en"/>
              <a:t>HELP </a:t>
            </a:r>
            <a:r>
              <a:rPr lang="en"/>
              <a:t>not hinder.</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x="0" y="0"/>
          <a:ext cx="0" cy="0"/>
          <a:chOff x="0" y="0"/>
          <a:chExt cx="0" cy="0"/>
        </a:xfrm>
      </p:grpSpPr>
      <p:sp>
        <p:nvSpPr>
          <p:cNvPr id="67" name="Shape 67"/>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Making Media Work</a:t>
            </a:r>
          </a:p>
        </p:txBody>
      </p:sp>
      <p:sp>
        <p:nvSpPr>
          <p:cNvPr id="68" name="Shape 68"/>
          <p:cNvSpPr txBox="1"/>
          <p:nvPr>
            <p:ph idx="1" type="body"/>
          </p:nvPr>
        </p:nvSpPr>
        <p:spPr>
          <a:xfrm>
            <a:off x="229666" y="1157943"/>
            <a:ext cx="8520600" cy="3416400"/>
          </a:xfrm>
          <a:prstGeom prst="rect">
            <a:avLst/>
          </a:prstGeom>
        </p:spPr>
        <p:txBody>
          <a:bodyPr anchorCtr="0" anchor="t" bIns="91425" lIns="91425" rIns="91425" tIns="91425">
            <a:noAutofit/>
          </a:bodyPr>
          <a:lstStyle/>
          <a:p>
            <a:pPr lvl="0">
              <a:spcBef>
                <a:spcPts val="0"/>
              </a:spcBef>
              <a:buNone/>
            </a:pPr>
            <a:r>
              <a:rPr lang="en"/>
              <a:t>How you can assist:</a:t>
            </a:r>
          </a:p>
          <a:p>
            <a:pPr indent="-228600" lvl="0" marL="457200" rtl="0">
              <a:spcBef>
                <a:spcPts val="0"/>
              </a:spcBef>
              <a:buChar char="-"/>
            </a:pPr>
            <a:r>
              <a:rPr lang="en"/>
              <a:t>Guidance </a:t>
            </a:r>
          </a:p>
          <a:p>
            <a:pPr indent="-228600" lvl="0" marL="457200" rtl="0">
              <a:spcBef>
                <a:spcPts val="0"/>
              </a:spcBef>
              <a:buChar char="-"/>
            </a:pPr>
            <a:r>
              <a:rPr lang="en"/>
              <a:t>Participation</a:t>
            </a:r>
          </a:p>
          <a:p>
            <a:pPr indent="-228600" lvl="0" marL="457200" rtl="0">
              <a:spcBef>
                <a:spcPts val="0"/>
              </a:spcBef>
              <a:buChar char="-"/>
            </a:pPr>
            <a:r>
              <a:rPr lang="en"/>
              <a:t>Finance</a:t>
            </a:r>
          </a:p>
          <a:p>
            <a:pPr lvl="0" rtl="0">
              <a:spcBef>
                <a:spcPts val="0"/>
              </a:spcBef>
              <a:buNone/>
            </a:pPr>
            <a:r>
              <a:rPr lang="en"/>
              <a:t>How you can utilise:</a:t>
            </a:r>
          </a:p>
          <a:p>
            <a:pPr indent="-228600" lvl="0" marL="457200" rtl="0">
              <a:spcBef>
                <a:spcPts val="0"/>
              </a:spcBef>
              <a:buChar char="-"/>
            </a:pPr>
            <a:r>
              <a:rPr lang="en"/>
              <a:t>Campaigns</a:t>
            </a:r>
          </a:p>
          <a:p>
            <a:pPr indent="-228600" lvl="0" marL="457200" rtl="0">
              <a:spcBef>
                <a:spcPts val="0"/>
              </a:spcBef>
              <a:buChar char="-"/>
            </a:pPr>
            <a:r>
              <a:rPr lang="en"/>
              <a:t>Promotion</a:t>
            </a:r>
          </a:p>
          <a:p>
            <a:pPr indent="-228600" lvl="0" marL="457200">
              <a:spcBef>
                <a:spcPts val="0"/>
              </a:spcBef>
              <a:buChar char="-"/>
            </a:pPr>
            <a:r>
              <a:rPr lang="en"/>
              <a:t>Engagement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 name="Shape 72"/>
        <p:cNvGrpSpPr/>
        <p:nvPr/>
      </p:nvGrpSpPr>
      <p:grpSpPr>
        <a:xfrm>
          <a:off x="0" y="0"/>
          <a:ext cx="0" cy="0"/>
          <a:chOff x="0" y="0"/>
          <a:chExt cx="0" cy="0"/>
        </a:xfrm>
      </p:grpSpPr>
      <p:sp>
        <p:nvSpPr>
          <p:cNvPr id="73" name="Shape 73"/>
          <p:cNvSpPr txBox="1"/>
          <p:nvPr>
            <p:ph type="title"/>
          </p:nvPr>
        </p:nvSpPr>
        <p:spPr>
          <a:xfrm>
            <a:off x="311700" y="1437450"/>
            <a:ext cx="8520600" cy="2268600"/>
          </a:xfrm>
          <a:prstGeom prst="rect">
            <a:avLst/>
          </a:prstGeom>
        </p:spPr>
        <p:txBody>
          <a:bodyPr anchorCtr="0" anchor="t" bIns="91425" lIns="91425" rIns="91425" tIns="91425">
            <a:noAutofit/>
          </a:bodyPr>
          <a:lstStyle/>
          <a:p>
            <a:pPr lvl="0" rtl="0" algn="ctr">
              <a:spcBef>
                <a:spcPts val="0"/>
              </a:spcBef>
              <a:buNone/>
            </a:pPr>
            <a:r>
              <a:rPr b="1" lang="en" sz="4800">
                <a:latin typeface="Proxima Nova"/>
                <a:ea typeface="Proxima Nova"/>
                <a:cs typeface="Proxima Nova"/>
                <a:sym typeface="Proxima Nova"/>
              </a:rPr>
              <a:t>DEBATE: </a:t>
            </a:r>
            <a:r>
              <a:rPr lang="en" sz="4800">
                <a:latin typeface="Proxima Nova"/>
                <a:ea typeface="Proxima Nova"/>
                <a:cs typeface="Proxima Nova"/>
                <a:sym typeface="Proxima Nova"/>
              </a:rPr>
              <a:t>SHOULD STUDENT MEDIA BE ALLOWED TO REPORT ELECTIONS?</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OFFICER AND MEDIA DYNAMICS</a:t>
            </a:r>
          </a:p>
        </p:txBody>
      </p:sp>
      <p:sp>
        <p:nvSpPr>
          <p:cNvPr id="79" name="Shape 79"/>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As an officer you will have to put on many “hats”. Which one you wear depends on the circumstance. Issues between Media and Officers arise from the conflict between 2 of these hats, a student representative “hat” and a trustee “hat”. </a:t>
            </a:r>
          </a:p>
          <a:p>
            <a:pPr lvl="0">
              <a:spcBef>
                <a:spcPts val="0"/>
              </a:spcBef>
              <a:buNone/>
            </a:pPr>
            <a:r>
              <a:rPr lang="en"/>
              <a:t>As a trustee you are there to ensure the reputation of the union is maintained, which is in direct conflict with the student representative angle of your role when dealing with student media. This issue is particularly prevalent if you oversee directly the media groups, and even more so when your role is also a position within media, being an Officer and Editor-in-Chief for example.</a:t>
            </a:r>
          </a:p>
          <a:p>
            <a:pPr lvl="0">
              <a:spcBef>
                <a:spcPts val="0"/>
              </a:spcBef>
              <a:buNone/>
            </a:pPr>
            <a:r>
              <a:rPr lang="en"/>
              <a:t>How do you get around this?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CASE STUDIES</a:t>
            </a:r>
          </a:p>
        </p:txBody>
      </p:sp>
      <p:sp>
        <p:nvSpPr>
          <p:cNvPr id="85" name="Shape 85"/>
          <p:cNvSpPr txBox="1"/>
          <p:nvPr>
            <p:ph idx="1" type="body"/>
          </p:nvPr>
        </p:nvSpPr>
        <p:spPr>
          <a:xfrm>
            <a:off x="311698" y="1142463"/>
            <a:ext cx="8520600" cy="3416400"/>
          </a:xfrm>
          <a:prstGeom prst="rect">
            <a:avLst/>
          </a:prstGeom>
        </p:spPr>
        <p:txBody>
          <a:bodyPr anchorCtr="0" anchor="t" bIns="91425" lIns="91425" rIns="91425" tIns="91425">
            <a:noAutofit/>
          </a:bodyPr>
          <a:lstStyle/>
          <a:p>
            <a:pPr lvl="0">
              <a:spcBef>
                <a:spcPts val="0"/>
              </a:spcBef>
              <a:buNone/>
            </a:pPr>
            <a:r>
              <a:rPr lang="en"/>
              <a:t>In groups look at the case study provided and write down what next steps you will take. These are based on real cases, sent in by student media groups.</a:t>
            </a:r>
          </a:p>
          <a:p>
            <a:pPr indent="-228600" lvl="0" marL="457200" rtl="0">
              <a:spcBef>
                <a:spcPts val="0"/>
              </a:spcBef>
            </a:pPr>
            <a:r>
              <a:rPr lang="en"/>
              <a:t>Strengths (what are the strengths of your proposed actions)</a:t>
            </a:r>
          </a:p>
          <a:p>
            <a:pPr indent="-228600" lvl="0" marL="457200" rtl="0">
              <a:spcBef>
                <a:spcPts val="0"/>
              </a:spcBef>
            </a:pPr>
            <a:r>
              <a:rPr lang="en"/>
              <a:t>Weaknesses (what are the weaknesses of your proposed actions)</a:t>
            </a:r>
          </a:p>
          <a:p>
            <a:pPr indent="-228600" lvl="0" marL="457200" rtl="0">
              <a:spcBef>
                <a:spcPts val="0"/>
              </a:spcBef>
            </a:pPr>
            <a:r>
              <a:rPr lang="en"/>
              <a:t>Opportunities (what opportunities do you actions present to you)</a:t>
            </a:r>
          </a:p>
          <a:p>
            <a:pPr indent="-228600" lvl="0" marL="457200" rtl="0">
              <a:spcBef>
                <a:spcPts val="0"/>
              </a:spcBef>
            </a:pPr>
            <a:r>
              <a:rPr lang="en"/>
              <a:t>Consequences (what consequences would you consider using, if any, against a media outlet?)</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b="1" lang="en">
                <a:latin typeface="Proxima Nova"/>
                <a:ea typeface="Proxima Nova"/>
                <a:cs typeface="Proxima Nova"/>
                <a:sym typeface="Proxima Nova"/>
              </a:rPr>
              <a:t>DEVELOPING OFFICER AND MEDIA RELATIONS</a:t>
            </a:r>
          </a:p>
        </p:txBody>
      </p:sp>
      <p:sp>
        <p:nvSpPr>
          <p:cNvPr id="91" name="Shape 91"/>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spcBef>
                <a:spcPts val="0"/>
              </a:spcBef>
              <a:buChar char="-"/>
            </a:pPr>
            <a:r>
              <a:rPr lang="en"/>
              <a:t>Look at your student media structures</a:t>
            </a:r>
          </a:p>
          <a:p>
            <a:pPr indent="-228600" lvl="0" marL="457200" rtl="0">
              <a:spcBef>
                <a:spcPts val="0"/>
              </a:spcBef>
              <a:buChar char="-"/>
            </a:pPr>
            <a:r>
              <a:rPr lang="en"/>
              <a:t>Involve them actively in your campaigns</a:t>
            </a:r>
          </a:p>
          <a:p>
            <a:pPr indent="-228600" lvl="0" marL="457200" rtl="0">
              <a:spcBef>
                <a:spcPts val="0"/>
              </a:spcBef>
              <a:buChar char="-"/>
            </a:pPr>
            <a:r>
              <a:rPr lang="en"/>
              <a:t>Consider: Commercial or Experience?</a:t>
            </a:r>
          </a:p>
          <a:p>
            <a:pPr indent="-228600" lvl="0" marL="457200" rtl="0">
              <a:spcBef>
                <a:spcPts val="0"/>
              </a:spcBef>
              <a:buChar char="-"/>
            </a:pPr>
            <a:r>
              <a:rPr lang="en"/>
              <a:t>Audience, Officer, Media</a:t>
            </a:r>
          </a:p>
          <a:p>
            <a:pPr indent="-228600" lvl="0" marL="457200" rtl="0">
              <a:spcBef>
                <a:spcPts val="0"/>
              </a:spcBef>
              <a:buChar char="-"/>
            </a:pPr>
            <a:r>
              <a:rPr lang="en"/>
              <a:t>Problems? </a:t>
            </a:r>
            <a:r>
              <a:rPr b="1" lang="en"/>
              <a:t>SOLUTIONS</a:t>
            </a:r>
          </a:p>
          <a:p>
            <a:pPr indent="-228600" lvl="0" marL="457200" rtl="0">
              <a:spcBef>
                <a:spcPts val="0"/>
              </a:spcBef>
              <a:buChar char="-"/>
            </a:pPr>
            <a:r>
              <a:rPr lang="en"/>
              <a:t>Let's talking, talkings good!</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b="1" lang="en">
                <a:latin typeface="Proxima Nova"/>
                <a:ea typeface="Proxima Nova"/>
                <a:cs typeface="Proxima Nova"/>
                <a:sym typeface="Proxima Nova"/>
              </a:rPr>
              <a:t>ENJOYED THIS SESSION?</a:t>
            </a:r>
          </a:p>
        </p:txBody>
      </p:sp>
      <p:sp>
        <p:nvSpPr>
          <p:cNvPr id="97" name="Shape 97"/>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
              <a:t>Student Media Summit 2016</a:t>
            </a:r>
          </a:p>
          <a:p>
            <a:pPr lvl="0">
              <a:spcBef>
                <a:spcPts val="0"/>
              </a:spcBef>
              <a:buNone/>
            </a:pPr>
            <a:r>
              <a:rPr lang="en"/>
              <a:t>London</a:t>
            </a:r>
          </a:p>
          <a:p>
            <a:pPr lvl="0" rtl="0">
              <a:spcBef>
                <a:spcPts val="0"/>
              </a:spcBef>
              <a:buNone/>
            </a:pPr>
            <a:r>
              <a:rPr lang="en"/>
              <a:t>18th-19th August</a:t>
            </a:r>
          </a:p>
          <a:p>
            <a:pPr lvl="0">
              <a:spcBef>
                <a:spcPts val="0"/>
              </a:spcBef>
              <a:buNone/>
            </a:pPr>
            <a:r>
              <a:rPr lang="en"/>
              <a:t>Sign up through NUS (£5.00)</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1065750"/>
            <a:ext cx="8520600" cy="3012000"/>
          </a:xfrm>
          <a:prstGeom prst="rect">
            <a:avLst/>
          </a:prstGeom>
        </p:spPr>
        <p:txBody>
          <a:bodyPr anchorCtr="0" anchor="t" bIns="91425" lIns="91425" rIns="91425" tIns="91425">
            <a:noAutofit/>
          </a:bodyPr>
          <a:lstStyle/>
          <a:p>
            <a:pPr lvl="0" rtl="0" algn="ctr">
              <a:spcBef>
                <a:spcPts val="0"/>
              </a:spcBef>
              <a:buNone/>
            </a:pPr>
            <a:r>
              <a:rPr b="1" lang="en" sz="9600">
                <a:latin typeface="Proxima Nova"/>
                <a:ea typeface="Proxima Nova"/>
                <a:cs typeface="Proxima Nova"/>
                <a:sym typeface="Proxima Nova"/>
              </a:rPr>
              <a:t>ASK US ANYTHING!</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x="0" y="0"/>
          <a:ext cx="0" cy="0"/>
          <a:chOff x="0" y="0"/>
          <a:chExt cx="0" cy="0"/>
        </a:xfrm>
      </p:grpSpPr>
      <p:sp>
        <p:nvSpPr>
          <p:cNvPr id="107" name="Shape 107"/>
          <p:cNvSpPr txBox="1"/>
          <p:nvPr>
            <p:ph type="title"/>
          </p:nvPr>
        </p:nvSpPr>
        <p:spPr>
          <a:xfrm>
            <a:off x="264500" y="2919412"/>
            <a:ext cx="4809000" cy="1297800"/>
          </a:xfrm>
          <a:prstGeom prst="rect">
            <a:avLst/>
          </a:prstGeom>
        </p:spPr>
        <p:txBody>
          <a:bodyPr anchorCtr="0" anchor="t" bIns="91425" lIns="91425" rIns="91425" tIns="91425">
            <a:noAutofit/>
          </a:bodyPr>
          <a:lstStyle/>
          <a:p>
            <a:pPr lvl="0" rtl="0" algn="ctr">
              <a:spcBef>
                <a:spcPts val="0"/>
              </a:spcBef>
              <a:buNone/>
            </a:pPr>
            <a:r>
              <a:rPr b="1" lang="en" sz="2400">
                <a:latin typeface="Proxima Nova"/>
                <a:ea typeface="Proxima Nova"/>
                <a:cs typeface="Proxima Nova"/>
                <a:sym typeface="Proxima Nova"/>
              </a:rPr>
              <a:t>spajournalism.com</a:t>
            </a:r>
          </a:p>
          <a:p>
            <a:pPr lvl="0" rtl="0" algn="ctr">
              <a:spcBef>
                <a:spcPts val="0"/>
              </a:spcBef>
              <a:buNone/>
            </a:pPr>
            <a:r>
              <a:rPr b="1" lang="en" sz="2400">
                <a:latin typeface="Proxima Nova"/>
                <a:ea typeface="Proxima Nova"/>
                <a:cs typeface="Proxima Nova"/>
                <a:sym typeface="Proxima Nova"/>
              </a:rPr>
              <a:t>@SPAJournalism</a:t>
            </a:r>
          </a:p>
          <a:p>
            <a:pPr lvl="0" rtl="0" algn="ctr">
              <a:spcBef>
                <a:spcPts val="0"/>
              </a:spcBef>
              <a:buNone/>
            </a:pPr>
            <a:r>
              <a:rPr b="1" lang="en" sz="2400">
                <a:latin typeface="Proxima Nova"/>
                <a:ea typeface="Proxima Nova"/>
                <a:cs typeface="Proxima Nova"/>
                <a:sym typeface="Proxima Nova"/>
              </a:rPr>
              <a:t>/StudentPublicationAssociation</a:t>
            </a:r>
          </a:p>
        </p:txBody>
      </p:sp>
      <p:sp>
        <p:nvSpPr>
          <p:cNvPr id="108" name="Shape 108"/>
          <p:cNvSpPr txBox="1"/>
          <p:nvPr/>
        </p:nvSpPr>
        <p:spPr>
          <a:xfrm>
            <a:off x="5461825" y="2954462"/>
            <a:ext cx="3000000" cy="1439100"/>
          </a:xfrm>
          <a:prstGeom prst="rect">
            <a:avLst/>
          </a:prstGeom>
          <a:noFill/>
          <a:ln>
            <a:noFill/>
          </a:ln>
        </p:spPr>
        <p:txBody>
          <a:bodyPr anchorCtr="0" anchor="ctr" bIns="91425" lIns="91425" rIns="91425" tIns="91425">
            <a:noAutofit/>
          </a:bodyPr>
          <a:lstStyle/>
          <a:p>
            <a:pPr lvl="0" rtl="0" algn="ctr">
              <a:lnSpc>
                <a:spcPct val="115000"/>
              </a:lnSpc>
              <a:spcBef>
                <a:spcPts val="0"/>
              </a:spcBef>
              <a:spcAft>
                <a:spcPts val="400"/>
              </a:spcAft>
              <a:buNone/>
            </a:pPr>
            <a:r>
              <a:rPr b="1" lang="en" sz="2400">
                <a:solidFill>
                  <a:srgbClr val="FFFFFF"/>
                </a:solidFill>
              </a:rPr>
              <a:t>nasta.tv</a:t>
            </a:r>
          </a:p>
          <a:p>
            <a:pPr lvl="0" rtl="0" algn="ctr">
              <a:spcBef>
                <a:spcPts val="0"/>
              </a:spcBef>
              <a:buNone/>
            </a:pPr>
            <a:r>
              <a:rPr b="1" lang="en" sz="2400">
                <a:solidFill>
                  <a:schemeClr val="dk1"/>
                </a:solidFill>
                <a:latin typeface="Proxima Nova"/>
                <a:ea typeface="Proxima Nova"/>
                <a:cs typeface="Proxima Nova"/>
                <a:sym typeface="Proxima Nova"/>
              </a:rPr>
              <a:t>@NaSTAUK</a:t>
            </a:r>
          </a:p>
          <a:p>
            <a:pPr lvl="0" rtl="0" algn="ctr">
              <a:spcBef>
                <a:spcPts val="0"/>
              </a:spcBef>
              <a:buNone/>
            </a:pPr>
            <a:r>
              <a:rPr b="1" lang="en" sz="2400">
                <a:solidFill>
                  <a:schemeClr val="dk1"/>
                </a:solidFill>
                <a:latin typeface="Proxima Nova"/>
                <a:ea typeface="Proxima Nova"/>
                <a:cs typeface="Proxima Nova"/>
                <a:sym typeface="Proxima Nova"/>
              </a:rPr>
              <a:t>/NaSTAUK</a:t>
            </a:r>
          </a:p>
        </p:txBody>
      </p:sp>
      <p:pic>
        <p:nvPicPr>
          <p:cNvPr id="109" name="Shape 109"/>
          <p:cNvPicPr preferRelativeResize="0"/>
          <p:nvPr/>
        </p:nvPicPr>
        <p:blipFill>
          <a:blip r:embed="rId3">
            <a:alphaModFix/>
          </a:blip>
          <a:stretch>
            <a:fillRect/>
          </a:stretch>
        </p:blipFill>
        <p:spPr>
          <a:xfrm>
            <a:off x="1080386" y="805562"/>
            <a:ext cx="3177222" cy="2113848"/>
          </a:xfrm>
          <a:prstGeom prst="rect">
            <a:avLst/>
          </a:prstGeom>
          <a:noFill/>
          <a:ln>
            <a:noFill/>
          </a:ln>
        </p:spPr>
      </p:pic>
      <p:pic>
        <p:nvPicPr>
          <p:cNvPr id="110" name="Shape 110"/>
          <p:cNvPicPr preferRelativeResize="0"/>
          <p:nvPr/>
        </p:nvPicPr>
        <p:blipFill>
          <a:blip r:embed="rId4">
            <a:alphaModFix/>
          </a:blip>
          <a:stretch>
            <a:fillRect/>
          </a:stretch>
        </p:blipFill>
        <p:spPr>
          <a:xfrm>
            <a:off x="6092975" y="1069200"/>
            <a:ext cx="1586572" cy="15865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